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85" r:id="rId5"/>
    <p:sldId id="283" r:id="rId6"/>
    <p:sldId id="279" r:id="rId7"/>
    <p:sldId id="267" r:id="rId8"/>
    <p:sldId id="280" r:id="rId9"/>
    <p:sldId id="281" r:id="rId10"/>
    <p:sldId id="282" r:id="rId11"/>
    <p:sldId id="275" r:id="rId12"/>
    <p:sldId id="259" r:id="rId13"/>
    <p:sldId id="276" r:id="rId14"/>
    <p:sldId id="277" r:id="rId15"/>
    <p:sldId id="269" r:id="rId16"/>
    <p:sldId id="266" r:id="rId17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86523" autoAdjust="0"/>
  </p:normalViewPr>
  <p:slideViewPr>
    <p:cSldViewPr showGuides="1">
      <p:cViewPr varScale="1">
        <p:scale>
          <a:sx n="86" d="100"/>
          <a:sy n="86" d="100"/>
        </p:scale>
        <p:origin x="816" y="67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C3AB43-A716-41D3-8542-E2B83FF90C30}" type="datetime1">
              <a:rPr lang="es-ES" smtClean="0"/>
              <a:t>12/08/2020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415C8-EA5F-40DA-B692-F57629F0830E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183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0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409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802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589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400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99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 rtl="0"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>
            <a:lvl1pPr>
              <a:defRPr/>
            </a:lvl1pPr>
          </a:lstStyle>
          <a:p>
            <a:fld id="{D3E5EB10-21A3-46AF-9F87-719B4871B7E9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150DC9-D51B-4532-9742-17D563F7B844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5D6C72-29E8-4745-90E7-3DCDC3BB08B1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582301-5656-41C5-859E-C3578B1613A0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 rtl="0">
              <a:defRPr sz="5400" b="1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063A5B-0A71-4EE0-8ADD-6A894F185F26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0A9B6-D611-4A47-BC84-432D674749BC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9FB027-3733-4D18-9487-B5EE970DC99F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4CDD08-FBA2-4EDF-8E1E-C931D29CAE1C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EEC9CC-5F6E-41D6-9BA1-1B03DDFF2A74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 rtl="0">
              <a:defRPr sz="36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3776FF-CBB8-47A4-90DF-2EBF2E3DC8FF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FD2ED8E-5314-4CC6-97E3-FFA8A74630E9}" type="datetime1">
              <a:rPr lang="es-ES" noProof="0" smtClean="0"/>
              <a:pPr/>
              <a:t>12/08/2020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9_Logo_Grande">
            <a:extLst>
              <a:ext uri="{FF2B5EF4-FFF2-40B4-BE49-F238E27FC236}">
                <a16:creationId xmlns:a16="http://schemas.microsoft.com/office/drawing/2014/main" id="{15ABEF4F-4AEE-433C-B82B-990FDED8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298166"/>
            <a:ext cx="2622299" cy="22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449B3B6-38B7-4349-9B13-7C51921114D4}"/>
              </a:ext>
            </a:extLst>
          </p:cNvPr>
          <p:cNvSpPr txBox="1">
            <a:spLocks/>
          </p:cNvSpPr>
          <p:nvPr/>
        </p:nvSpPr>
        <p:spPr bwMode="auto">
          <a:xfrm>
            <a:off x="1989644" y="2780928"/>
            <a:ext cx="9997750" cy="660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SOCIEDAD TÉCNICA DE CERTIFICACIÓN </a:t>
            </a:r>
          </a:p>
        </p:txBody>
      </p:sp>
      <p:pic>
        <p:nvPicPr>
          <p:cNvPr id="6" name="Picture 3" descr="SEC">
            <a:extLst>
              <a:ext uri="{FF2B5EF4-FFF2-40B4-BE49-F238E27FC236}">
                <a16:creationId xmlns:a16="http://schemas.microsoft.com/office/drawing/2014/main" id="{F2ECFAB7-1F99-4C92-B4DE-89055E88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25449" r="18918" b="30412"/>
          <a:stretch>
            <a:fillRect/>
          </a:stretch>
        </p:blipFill>
        <p:spPr bwMode="auto">
          <a:xfrm>
            <a:off x="6598468" y="4057730"/>
            <a:ext cx="2784145" cy="151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4" descr="INN">
            <a:extLst>
              <a:ext uri="{FF2B5EF4-FFF2-40B4-BE49-F238E27FC236}">
                <a16:creationId xmlns:a16="http://schemas.microsoft.com/office/drawing/2014/main" id="{B10D97D3-F70A-43EC-BDFC-08939DDD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F0F5"/>
              </a:clrFrom>
              <a:clrTo>
                <a:srgbClr val="E1F0F5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9"/>
          <a:stretch>
            <a:fillRect/>
          </a:stretch>
        </p:blipFill>
        <p:spPr bwMode="auto">
          <a:xfrm>
            <a:off x="2566020" y="4070760"/>
            <a:ext cx="2266581" cy="154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EE10E46-6D42-4A2E-93AA-46BA31ADCAB6}"/>
              </a:ext>
            </a:extLst>
          </p:cNvPr>
          <p:cNvSpPr txBox="1"/>
          <p:nvPr/>
        </p:nvSpPr>
        <p:spPr>
          <a:xfrm>
            <a:off x="1107022" y="5621870"/>
            <a:ext cx="51845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OI 203  OI 204 OI 205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F734ED-710D-4BC1-96AF-94EB21A3F6C2}"/>
              </a:ext>
            </a:extLst>
          </p:cNvPr>
          <p:cNvSpPr txBox="1"/>
          <p:nvPr/>
        </p:nvSpPr>
        <p:spPr>
          <a:xfrm>
            <a:off x="5398252" y="5566729"/>
            <a:ext cx="51845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PC-110 / PC-111</a:t>
            </a:r>
          </a:p>
        </p:txBody>
      </p:sp>
    </p:spTree>
    <p:extLst>
      <p:ext uri="{BB962C8B-B14F-4D97-AF65-F5344CB8AC3E}">
        <p14:creationId xmlns:p14="http://schemas.microsoft.com/office/powerpoint/2010/main" val="4098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2603" r="27551" b="-3473"/>
          <a:stretch/>
        </p:blipFill>
        <p:spPr>
          <a:xfrm>
            <a:off x="909836" y="1700808"/>
            <a:ext cx="2662453" cy="24829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AD9A73-4607-4585-843E-2514E7368E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260648"/>
            <a:ext cx="2733428" cy="9722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4070394"/>
            <a:ext cx="4104456" cy="230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t="17557" r="-5180" b="14435"/>
          <a:stretch/>
        </p:blipFill>
        <p:spPr>
          <a:xfrm>
            <a:off x="3216969" y="1836028"/>
            <a:ext cx="2157364" cy="22922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ángulo 9"/>
          <p:cNvSpPr/>
          <p:nvPr/>
        </p:nvSpPr>
        <p:spPr>
          <a:xfrm>
            <a:off x="5374333" y="1887860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Nos destacamos por ejecutar y evaluar ensayos no destructivos basados en normativa vigente.</a:t>
            </a:r>
          </a:p>
          <a:p>
            <a:endParaRPr lang="es-ES" dirty="0"/>
          </a:p>
          <a:p>
            <a:r>
              <a:rPr lang="es-ES" dirty="0"/>
              <a:t>Nuestros Inspectores cuentan con competencia y nivelación en técnica de ensayo no destructivas  según recomendación practica STN TC 1A e ISO 9712.</a:t>
            </a:r>
          </a:p>
          <a:p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5352256" y="4088389"/>
            <a:ext cx="635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/>
              <a:t>Medición de Espesores de Recubrimientos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/>
              <a:t>Detección de Poros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/>
              <a:t>Pruebas de Fuga, Hermeticidad, estanqueidad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/>
              <a:t>Líquidos Penetrantes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/>
              <a:t>Inspección Visual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/>
              <a:t>Ultrasonido Detección de Fallas y Medición Espesores Metálicos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600" dirty="0"/>
              <a:t>Partículas Magnéticas</a:t>
            </a:r>
          </a:p>
        </p:txBody>
      </p:sp>
      <p:sp>
        <p:nvSpPr>
          <p:cNvPr id="24" name="Título 4">
            <a:extLst>
              <a:ext uri="{FF2B5EF4-FFF2-40B4-BE49-F238E27FC236}">
                <a16:creationId xmlns:a16="http://schemas.microsoft.com/office/drawing/2014/main" id="{DB8C8A26-1439-4209-B2B6-3110D8BDD714}"/>
              </a:ext>
            </a:extLst>
          </p:cNvPr>
          <p:cNvSpPr txBox="1">
            <a:spLocks/>
          </p:cNvSpPr>
          <p:nvPr/>
        </p:nvSpPr>
        <p:spPr bwMode="auto">
          <a:xfrm>
            <a:off x="1125860" y="522200"/>
            <a:ext cx="7128792" cy="5355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Ensayos No Destructivos</a:t>
            </a:r>
          </a:p>
        </p:txBody>
      </p:sp>
    </p:spTree>
    <p:extLst>
      <p:ext uri="{BB962C8B-B14F-4D97-AF65-F5344CB8AC3E}">
        <p14:creationId xmlns:p14="http://schemas.microsoft.com/office/powerpoint/2010/main" val="7752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ttp://www.quimitube.com/wp-content/uploads/2014/04/tanques-de-acido-sulfurico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8"/>
          <a:stretch/>
        </p:blipFill>
        <p:spPr bwMode="auto">
          <a:xfrm>
            <a:off x="3101185" y="2032566"/>
            <a:ext cx="2733428" cy="1847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3503" y="2078939"/>
            <a:ext cx="5318784" cy="1661796"/>
          </a:xfrm>
        </p:spPr>
        <p:txBody>
          <a:bodyPr rtlCol="0">
            <a:normAutofit/>
          </a:bodyPr>
          <a:lstStyle/>
          <a:p>
            <a:r>
              <a:rPr lang="es-ES" sz="1800" dirty="0"/>
              <a:t>Inspección a Tanques de Transportes y/o Almacenamiento de ácido Sulfúrico, Productos químicos, asfalto, aguas Servidas, Agua Industrial, Leche, Cemento y otros Productos, bajo estándares nacionales e internacionales.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AD9A73-4607-4585-843E-2514E7368E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125351"/>
            <a:ext cx="2733428" cy="9722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827853"/>
            <a:ext cx="2885291" cy="21639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Resultado de imagen para tanques para sustancias peligrosas">
            <a:extLst>
              <a:ext uri="{FF2B5EF4-FFF2-40B4-BE49-F238E27FC236}">
                <a16:creationId xmlns:a16="http://schemas.microsoft.com/office/drawing/2014/main" id="{F2413065-EBA3-461D-908C-D1C4FBF0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85" y="3954740"/>
            <a:ext cx="2638425" cy="1733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6208F55-4AD1-4210-8480-1F74C6FADA53}"/>
              </a:ext>
            </a:extLst>
          </p:cNvPr>
          <p:cNvSpPr txBox="1"/>
          <p:nvPr/>
        </p:nvSpPr>
        <p:spPr>
          <a:xfrm>
            <a:off x="6044605" y="3991822"/>
            <a:ext cx="483657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s-ES" dirty="0"/>
              <a:t>Inspección In-</a:t>
            </a:r>
            <a:r>
              <a:rPr lang="es-ES" dirty="0" err="1"/>
              <a:t>Service</a:t>
            </a:r>
            <a:r>
              <a:rPr lang="es-ES" dirty="0"/>
              <a:t> tanques de almacenamiento según API 653 (verticalidad Asentamiento, Medición de Espesores, </a:t>
            </a:r>
            <a:r>
              <a:rPr lang="es-ES" dirty="0" err="1"/>
              <a:t>Check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/>
              <a:t> API 653 (Inspección Visual), Ultrasonido detección de fallas, Medición Dureza </a:t>
            </a:r>
            <a:r>
              <a:rPr lang="es-ES" dirty="0" err="1"/>
              <a:t>Barcol</a:t>
            </a:r>
            <a:r>
              <a:rPr lang="es-ES" dirty="0"/>
              <a:t> (Tanques FRP).</a:t>
            </a:r>
          </a:p>
          <a:p>
            <a:endParaRPr lang="es-CL" dirty="0"/>
          </a:p>
        </p:txBody>
      </p:sp>
      <p:pic>
        <p:nvPicPr>
          <p:cNvPr id="2054" name="Picture 6" descr="Resultado de imagen para tanques de frp">
            <a:extLst>
              <a:ext uri="{FF2B5EF4-FFF2-40B4-BE49-F238E27FC236}">
                <a16:creationId xmlns:a16="http://schemas.microsoft.com/office/drawing/2014/main" id="{0322CEF2-A790-4824-89E7-BA0201D8E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9" b="18475"/>
          <a:stretch/>
        </p:blipFill>
        <p:spPr bwMode="auto">
          <a:xfrm>
            <a:off x="621804" y="3805018"/>
            <a:ext cx="2849392" cy="18461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id="{DB8C8A26-1439-4209-B2B6-3110D8BDD714}"/>
              </a:ext>
            </a:extLst>
          </p:cNvPr>
          <p:cNvSpPr txBox="1">
            <a:spLocks/>
          </p:cNvSpPr>
          <p:nvPr/>
        </p:nvSpPr>
        <p:spPr bwMode="auto">
          <a:xfrm>
            <a:off x="1557908" y="583154"/>
            <a:ext cx="6608051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000" dirty="0"/>
              <a:t>INSPECION Y EVALUACION DE TANQUES</a:t>
            </a:r>
          </a:p>
        </p:txBody>
      </p:sp>
    </p:spTree>
    <p:extLst>
      <p:ext uri="{BB962C8B-B14F-4D97-AF65-F5344CB8AC3E}">
        <p14:creationId xmlns:p14="http://schemas.microsoft.com/office/powerpoint/2010/main" val="28358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9_Logo_Grande">
            <a:extLst>
              <a:ext uri="{FF2B5EF4-FFF2-40B4-BE49-F238E27FC236}">
                <a16:creationId xmlns:a16="http://schemas.microsoft.com/office/drawing/2014/main" id="{15ABEF4F-4AEE-433C-B82B-990FDED8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26" y="303312"/>
            <a:ext cx="3788113" cy="32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7658889" y="4275909"/>
            <a:ext cx="3501914" cy="504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</a:t>
            </a:r>
          </a:p>
          <a:p>
            <a:pPr algn="ctr"/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1080411" y="4438764"/>
            <a:ext cx="2493721" cy="50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CONFIANZA</a:t>
            </a:r>
          </a:p>
          <a:p>
            <a:pPr algn="ctr"/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981844" y="1400558"/>
            <a:ext cx="2493721" cy="50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RAPIDEZ</a:t>
            </a:r>
          </a:p>
          <a:p>
            <a:pPr algn="ctr"/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8304824" y="1322666"/>
            <a:ext cx="2493721" cy="504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COMPROMISO</a:t>
            </a:r>
          </a:p>
          <a:p>
            <a:pPr algn="ctr"/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4726260" y="4003367"/>
            <a:ext cx="2493721" cy="50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985" y="1826676"/>
            <a:ext cx="2057400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024" y="4903182"/>
            <a:ext cx="2061673" cy="115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309" y="1930207"/>
            <a:ext cx="1921753" cy="1278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985" y="4779917"/>
            <a:ext cx="1962919" cy="147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2994" y="4484726"/>
            <a:ext cx="1615751" cy="1608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27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8AD9A73-4607-4585-843E-2514E7368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" y="5756748"/>
            <a:ext cx="2333915" cy="757738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911" y="4286805"/>
            <a:ext cx="4336157" cy="12707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7326" y="4286805"/>
            <a:ext cx="4481810" cy="12865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6140" y="1484784"/>
            <a:ext cx="5209089" cy="11521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8AD9A73-4607-4585-843E-2514E7368E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73" y="5707817"/>
            <a:ext cx="2333915" cy="757738"/>
          </a:xfrm>
          <a:prstGeom prst="rect">
            <a:avLst/>
          </a:prstGeom>
        </p:spPr>
      </p:pic>
      <p:pic>
        <p:nvPicPr>
          <p:cNvPr id="7" name="Picture 2" descr="2019_Logo_Grande">
            <a:extLst>
              <a:ext uri="{FF2B5EF4-FFF2-40B4-BE49-F238E27FC236}">
                <a16:creationId xmlns:a16="http://schemas.microsoft.com/office/drawing/2014/main" id="{15ABEF4F-4AEE-433C-B82B-990FDED8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41" y="1052736"/>
            <a:ext cx="2622299" cy="22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1924" y="3717032"/>
            <a:ext cx="8686801" cy="2448272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SOTEC SPA es una empresa dedicada a las áreas de inspecciones industriales y ensayos no destructivos. </a:t>
            </a:r>
          </a:p>
          <a:p>
            <a:pPr algn="just"/>
            <a:r>
              <a:rPr lang="es-ES" sz="2800" dirty="0"/>
              <a:t>Formada por un equipo de profesionales y técnicos de gran experiencia en sus respectivas áreas</a:t>
            </a:r>
            <a:r>
              <a:rPr lang="es-ES" dirty="0"/>
              <a:t>.</a:t>
            </a:r>
          </a:p>
        </p:txBody>
      </p:sp>
      <p:pic>
        <p:nvPicPr>
          <p:cNvPr id="4" name="Picture 2" descr="2019_Logo_Grande">
            <a:extLst>
              <a:ext uri="{FF2B5EF4-FFF2-40B4-BE49-F238E27FC236}">
                <a16:creationId xmlns:a16="http://schemas.microsoft.com/office/drawing/2014/main" id="{15ABEF4F-4AEE-433C-B82B-990FDED8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698415"/>
            <a:ext cx="2622299" cy="225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950485-D79C-4D12-9678-77F947AA41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218661"/>
            <a:ext cx="2733428" cy="9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5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1232F-B0D0-46F3-8C4E-3F2D3BBE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380" y="1980828"/>
            <a:ext cx="5040560" cy="3680420"/>
          </a:xfrm>
        </p:spPr>
        <p:txBody>
          <a:bodyPr>
            <a:normAutofit/>
          </a:bodyPr>
          <a:lstStyle/>
          <a:p>
            <a:r>
              <a:rPr lang="es-CL" dirty="0"/>
              <a:t>Sotec Spa. Cuenta con acreditación ante Superintendencia de electricidad y combustible bajo convenio INN-SEC.</a:t>
            </a:r>
          </a:p>
          <a:p>
            <a:r>
              <a:rPr lang="es-CL" dirty="0"/>
              <a:t>Inspecciones basadas en protocolos Sec PC 110 y PC 111</a:t>
            </a:r>
          </a:p>
          <a:p>
            <a:r>
              <a:rPr lang="es-CL" dirty="0"/>
              <a:t>Nuestra acreditación se encuentra vigente hasta  febrero del 2021 y en proceso de renovación.</a:t>
            </a:r>
          </a:p>
          <a:p>
            <a:endParaRPr lang="es-C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781B6D6-20FA-4DAB-B0FF-6FE7EBFD2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dirty="0"/>
              <a:t>OI – 203 </a:t>
            </a:r>
          </a:p>
          <a:p>
            <a:pPr algn="ctr"/>
            <a:r>
              <a:rPr lang="es-ES" dirty="0"/>
              <a:t>Productos para Combustibles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FA21E7-A414-40BF-B10C-DA84710597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850" r="3117" b="7349"/>
          <a:stretch/>
        </p:blipFill>
        <p:spPr>
          <a:xfrm>
            <a:off x="1413892" y="1828800"/>
            <a:ext cx="3312367" cy="443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950485-D79C-4D12-9678-77F947AA41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218661"/>
            <a:ext cx="2733428" cy="97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338746F-6E9C-4933-ADC0-0E6B889C4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3074" b="33851"/>
          <a:stretch/>
        </p:blipFill>
        <p:spPr>
          <a:xfrm>
            <a:off x="5878388" y="1412776"/>
            <a:ext cx="338437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435F8C-EBE5-421B-9A28-B4A4E2733A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3158" b="9757"/>
          <a:stretch/>
        </p:blipFill>
        <p:spPr>
          <a:xfrm>
            <a:off x="1845940" y="1450505"/>
            <a:ext cx="3384376" cy="452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AD9A73-4607-4585-843E-2514E7368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278063"/>
            <a:ext cx="2733428" cy="9722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165304"/>
            <a:ext cx="12188825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“RESPUESTA RÁPIDA Y EFICIENTE, APORTANDO VALOR A SUS PROCESOS”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E781B6D6-20FA-4DAB-B0FF-6FE7EBFD2256}"/>
              </a:ext>
            </a:extLst>
          </p:cNvPr>
          <p:cNvSpPr txBox="1">
            <a:spLocks/>
          </p:cNvSpPr>
          <p:nvPr/>
        </p:nvSpPr>
        <p:spPr bwMode="auto">
          <a:xfrm>
            <a:off x="1155788" y="388519"/>
            <a:ext cx="7962960" cy="7817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/>
              <a:t>AUTORIZACIÓN SEC / RESOLUCIÓN EXENTA 28604</a:t>
            </a:r>
          </a:p>
        </p:txBody>
      </p:sp>
    </p:spTree>
    <p:extLst>
      <p:ext uri="{BB962C8B-B14F-4D97-AF65-F5344CB8AC3E}">
        <p14:creationId xmlns:p14="http://schemas.microsoft.com/office/powerpoint/2010/main" val="27216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1232F-B0D0-46F3-8C4E-3F2D3BBE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380" y="1980827"/>
            <a:ext cx="5557932" cy="4299737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Sotec Spa. Organismo de inspección acreditado INN para la ejecución y evaluación de Ensayos No Destructivos tales como:</a:t>
            </a:r>
          </a:p>
          <a:p>
            <a:r>
              <a:rPr lang="es-CL" dirty="0"/>
              <a:t>Medición de Espesores de Recubrimientos</a:t>
            </a:r>
          </a:p>
          <a:p>
            <a:r>
              <a:rPr lang="es-CL" dirty="0"/>
              <a:t>Detección de Poros</a:t>
            </a:r>
          </a:p>
          <a:p>
            <a:r>
              <a:rPr lang="es-CL" dirty="0"/>
              <a:t>Pruebas de Fuga, Hermeticidad, Estanqueidad</a:t>
            </a:r>
          </a:p>
          <a:p>
            <a:r>
              <a:rPr lang="es-CL" dirty="0"/>
              <a:t>Líquidos Penetrantes</a:t>
            </a:r>
          </a:p>
          <a:p>
            <a:r>
              <a:rPr lang="es-CL" dirty="0"/>
              <a:t>Inspección Visual</a:t>
            </a:r>
          </a:p>
          <a:p>
            <a:r>
              <a:rPr lang="es-CL" dirty="0"/>
              <a:t>Ultrasonido Detección de Fallas y Medición Espesores Metálicos</a:t>
            </a:r>
          </a:p>
          <a:p>
            <a:r>
              <a:rPr lang="es-CL" dirty="0"/>
              <a:t>Partículas Magnéticas</a:t>
            </a:r>
          </a:p>
          <a:p>
            <a:endParaRPr lang="es-C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781B6D6-20FA-4DAB-B0FF-6FE7EBFD2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9642" y="577435"/>
            <a:ext cx="5557933" cy="9787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dirty="0"/>
              <a:t>OI – 204</a:t>
            </a:r>
          </a:p>
          <a:p>
            <a:pPr algn="ctr"/>
            <a:r>
              <a:rPr lang="es-ES" dirty="0"/>
              <a:t>Ensayos No Destructivos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950485-D79C-4D12-9678-77F947AA41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218661"/>
            <a:ext cx="2733428" cy="97229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03CD95-E74B-4E9E-920B-58B3A7080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3800" r="3105" b="8935"/>
          <a:stretch/>
        </p:blipFill>
        <p:spPr>
          <a:xfrm>
            <a:off x="1413892" y="1772816"/>
            <a:ext cx="3347863" cy="445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8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1232F-B0D0-46F3-8C4E-3F2D3BBE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380" y="1980827"/>
            <a:ext cx="5557932" cy="4299737"/>
          </a:xfrm>
        </p:spPr>
        <p:txBody>
          <a:bodyPr>
            <a:normAutofit/>
          </a:bodyPr>
          <a:lstStyle/>
          <a:p>
            <a:r>
              <a:rPr lang="es-CL" dirty="0"/>
              <a:t>Sotec Spa. Organismo de inspección acreditado INN para la ejecución y evaluación de tanques para sustancias peligrosas.</a:t>
            </a:r>
          </a:p>
          <a:p>
            <a:r>
              <a:rPr lang="es-CL" dirty="0"/>
              <a:t>Experiencia y conocimiento para inspección basada en Decreto 43 de Ministerio de Salud Chile, que regula el almacenamiento de sustancias peligrosas.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781B6D6-20FA-4DAB-B0FF-6FE7EBFD2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27" y="607162"/>
            <a:ext cx="8430513" cy="9787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dirty="0"/>
              <a:t>OI – 205</a:t>
            </a:r>
          </a:p>
          <a:p>
            <a:pPr algn="ctr"/>
            <a:r>
              <a:rPr lang="es-ES" dirty="0"/>
              <a:t>Estanques para Sustancias Peligrosas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950485-D79C-4D12-9678-77F947AA41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218661"/>
            <a:ext cx="2733428" cy="9722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557E038-D6AD-4046-8711-0D6D0811E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3917" r="3164" b="8000"/>
          <a:stretch/>
        </p:blipFill>
        <p:spPr>
          <a:xfrm>
            <a:off x="1557908" y="1772816"/>
            <a:ext cx="3354651" cy="443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1232F-B0D0-46F3-8C4E-3F2D3BBE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33" y="2871470"/>
            <a:ext cx="5224229" cy="2394834"/>
          </a:xfrm>
        </p:spPr>
        <p:txBody>
          <a:bodyPr>
            <a:normAutofit/>
          </a:bodyPr>
          <a:lstStyle/>
          <a:p>
            <a:r>
              <a:rPr lang="es-CL" dirty="0"/>
              <a:t>Realizamos servicios de ingeniera como memorias de cálculos estructurales y sísmicas.</a:t>
            </a:r>
          </a:p>
          <a:p>
            <a:r>
              <a:rPr lang="es-CL" dirty="0"/>
              <a:t>Planos de estructuras y plantas </a:t>
            </a:r>
          </a:p>
          <a:p>
            <a:r>
              <a:rPr lang="es-CL" dirty="0"/>
              <a:t>Análisis de líneas y plantas productivas.</a:t>
            </a:r>
          </a:p>
          <a:p>
            <a:endParaRPr lang="es-CL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781B6D6-20FA-4DAB-B0FF-6FE7EBFD22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28" y="733137"/>
            <a:ext cx="3692037" cy="5355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dirty="0"/>
              <a:t>Área Soldadura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950485-D79C-4D12-9678-77F947AA41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135039"/>
            <a:ext cx="2733428" cy="972294"/>
          </a:xfrm>
          <a:prstGeom prst="rect">
            <a:avLst/>
          </a:prstGeom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6DFCFF4E-94DD-44E7-A152-C61D2BBCD751}"/>
              </a:ext>
            </a:extLst>
          </p:cNvPr>
          <p:cNvSpPr txBox="1">
            <a:spLocks/>
          </p:cNvSpPr>
          <p:nvPr/>
        </p:nvSpPr>
        <p:spPr bwMode="auto">
          <a:xfrm>
            <a:off x="6506633" y="1919018"/>
            <a:ext cx="3635932" cy="5355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wrap="non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Área ingeniería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085CE43-C401-4A77-8199-9E049961EB1D}"/>
              </a:ext>
            </a:extLst>
          </p:cNvPr>
          <p:cNvSpPr txBox="1">
            <a:spLocks/>
          </p:cNvSpPr>
          <p:nvPr/>
        </p:nvSpPr>
        <p:spPr>
          <a:xfrm>
            <a:off x="693812" y="1919018"/>
            <a:ext cx="5557932" cy="4299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Contamos con especialista con vasta experiencia en el área de procesos de soldadura industrial.</a:t>
            </a:r>
          </a:p>
          <a:p>
            <a:r>
              <a:rPr lang="es-CL" dirty="0"/>
              <a:t>Nuestros servicios se encuentra basados estrictamente en códigos de soldaduras vigente como AWS – ASME- API.</a:t>
            </a:r>
          </a:p>
          <a:p>
            <a:r>
              <a:rPr lang="es-CL" dirty="0"/>
              <a:t>WPS (Especificación de procedimiento de soldadura)</a:t>
            </a:r>
          </a:p>
          <a:p>
            <a:r>
              <a:rPr lang="es-CL" dirty="0"/>
              <a:t>PQR (Registro de calificación procedimiento)</a:t>
            </a:r>
          </a:p>
          <a:p>
            <a:r>
              <a:rPr lang="es-CL" dirty="0"/>
              <a:t>WPQR (Registro de Calificación de soldador)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59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AD9A73-4607-4585-843E-2514E736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260648"/>
            <a:ext cx="2733428" cy="9722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898F0A-ACCB-455E-939F-35B350C0F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2" y="1877903"/>
            <a:ext cx="2412616" cy="1809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CF79FB-E735-4DF3-95E0-80798771A7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/>
          <a:stretch/>
        </p:blipFill>
        <p:spPr>
          <a:xfrm>
            <a:off x="1089486" y="3789040"/>
            <a:ext cx="2484646" cy="1949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Resultado de imagen para tanques para almacenamiento de combustible">
            <a:extLst>
              <a:ext uri="{FF2B5EF4-FFF2-40B4-BE49-F238E27FC236}">
                <a16:creationId xmlns:a16="http://schemas.microsoft.com/office/drawing/2014/main" id="{972EDF47-9283-4ECA-8A49-E0579303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2" y="2099852"/>
            <a:ext cx="2538971" cy="1751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anques para almacenamiento de combustible">
            <a:extLst>
              <a:ext uri="{FF2B5EF4-FFF2-40B4-BE49-F238E27FC236}">
                <a16:creationId xmlns:a16="http://schemas.microsoft.com/office/drawing/2014/main" id="{6AE8FB36-4174-4A58-84C1-0389440F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3" y="3970683"/>
            <a:ext cx="2538970" cy="19042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DB8C8A26-1439-4209-B2B6-3110D8BDD714}"/>
              </a:ext>
            </a:extLst>
          </p:cNvPr>
          <p:cNvSpPr txBox="1">
            <a:spLocks/>
          </p:cNvSpPr>
          <p:nvPr/>
        </p:nvSpPr>
        <p:spPr bwMode="auto">
          <a:xfrm>
            <a:off x="1076522" y="725356"/>
            <a:ext cx="7305461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000" dirty="0"/>
              <a:t>INSPECCION CADA 5 AÑOS A TANQUES PARA TRANSPORTES DE COMBUSTIBLES LIQUIDOS TC-8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626708" y="2088747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PC-110 "INSPECCIÓN PERIÓDICA Y/O REPARACIÓN DE ESTANQUES PARA TRANSPORTES  	DE COMBUSTIBLES LÍQUIDOS, EN SERVICIO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626708" y="3902414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PC-111"INSPECCIÓN Y/O REPARACIÓN DEESTANQUES DE ACERO PARA ALMACENAMIENTO 	DE COMBUSTIBLES LÍQUIDOS, EN SERVICIO"</a:t>
            </a:r>
          </a:p>
        </p:txBody>
      </p:sp>
    </p:spTree>
    <p:extLst>
      <p:ext uri="{BB962C8B-B14F-4D97-AF65-F5344CB8AC3E}">
        <p14:creationId xmlns:p14="http://schemas.microsoft.com/office/powerpoint/2010/main" val="36594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3" y="1751500"/>
            <a:ext cx="4123184" cy="4123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AD9A73-4607-4585-843E-2514E7368E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260648"/>
            <a:ext cx="2733428" cy="9722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223599-64A3-4ADD-9E17-C510E451FA19}"/>
              </a:ext>
            </a:extLst>
          </p:cNvPr>
          <p:cNvSpPr txBox="1"/>
          <p:nvPr/>
        </p:nvSpPr>
        <p:spPr>
          <a:xfrm>
            <a:off x="4791688" y="4459390"/>
            <a:ext cx="5810399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sz="2400" dirty="0">
                <a:cs typeface="Times New Roman" panose="02020603050405020304" pitchFamily="18" charset="0"/>
              </a:rPr>
              <a:t>Ensayo de Hermeticidad (test de fugas)  </a:t>
            </a:r>
          </a:p>
          <a:p>
            <a:r>
              <a:rPr lang="es-ES" sz="2400" dirty="0">
                <a:cs typeface="Times New Roman" panose="02020603050405020304" pitchFamily="18" charset="0"/>
              </a:rPr>
              <a:t>Semestral según </a:t>
            </a:r>
            <a:r>
              <a:rPr lang="es-CL" sz="2400" dirty="0">
                <a:cs typeface="Times New Roman" panose="02020603050405020304" pitchFamily="18" charset="0"/>
              </a:rPr>
              <a:t>en Articulo 203 punto C del DS-160</a:t>
            </a:r>
            <a:endParaRPr lang="es-CL" sz="2400" dirty="0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DB8C8A26-1439-4209-B2B6-3110D8BDD714}"/>
              </a:ext>
            </a:extLst>
          </p:cNvPr>
          <p:cNvSpPr txBox="1">
            <a:spLocks/>
          </p:cNvSpPr>
          <p:nvPr/>
        </p:nvSpPr>
        <p:spPr bwMode="auto">
          <a:xfrm>
            <a:off x="1773932" y="345413"/>
            <a:ext cx="6608051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vert="horz" wrap="square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000" dirty="0"/>
              <a:t>INSPECCION CADA 5 AÑOS A TANQUES PARA TRANSPORTES DE COMBUSTIBLES LIQUIDOS TC-8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57907" y="2293383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Nos apegamos estrictamente a  protocolos de inspección definidos por SEC para la inspección de tanques de transportes y almacenamiento de combustible liquido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791688" y="367594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Damos calidad y confianza a nuestros clientes</a:t>
            </a:r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la estrategia de la empresa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752_TF03460663.potx" id="{0E75555A-7961-4300-A3F8-985FFE5AE3BF}" vid="{25404217-201F-4C94-B774-0539FEE7324B}"/>
    </a:ext>
  </a:extLst>
</a:theme>
</file>

<file path=ppt/theme/theme2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F1070-8794-47AC-90B7-1F2E078096FF}">
  <ds:schemaRefs>
    <ds:schemaRef ds:uri="http://schemas.microsoft.com/office/2006/metadata/properties"/>
    <ds:schemaRef ds:uri="http://www.w3.org/XML/1998/namespace"/>
    <ds:schemaRef ds:uri="a4f35948-e619-41b3-aa29-22878b09cfd2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estrategia de la empresa</Template>
  <TotalTime>5033</TotalTime>
  <Words>566</Words>
  <Application>Microsoft Office PowerPoint</Application>
  <PresentationFormat>Personalizado</PresentationFormat>
  <Paragraphs>70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Palatino Linotype</vt:lpstr>
      <vt:lpstr>Times New Roman</vt:lpstr>
      <vt:lpstr>Wingdings</vt:lpstr>
      <vt:lpstr>Presentación de la estrategia de la empresa</vt:lpstr>
      <vt:lpstr>Presentación de PowerPoint</vt:lpstr>
      <vt:lpstr>Presentación de PowerPoint</vt:lpstr>
      <vt:lpstr>OI – 203  Productos para Combustibles</vt:lpstr>
      <vt:lpstr>Presentación de PowerPoint</vt:lpstr>
      <vt:lpstr>OI – 204 Ensayos No Destructivos</vt:lpstr>
      <vt:lpstr>OI – 205 Estanques para Sustancias Peligrosas</vt:lpstr>
      <vt:lpstr>Área Soldadura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SOCIEDAD TECNICA DE  CERTIFICACIÓN  SOTEC SPA</dc:title>
  <dc:creator>SOTEC SPA</dc:creator>
  <cp:lastModifiedBy>Gerencia Técnica(LB)</cp:lastModifiedBy>
  <cp:revision>71</cp:revision>
  <dcterms:created xsi:type="dcterms:W3CDTF">2019-05-14T21:13:44Z</dcterms:created>
  <dcterms:modified xsi:type="dcterms:W3CDTF">2020-08-12T16:34:23Z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